
<file path=[Content_Types].xml><?xml version="1.0" encoding="utf-8"?>
<Types xmlns="http://schemas.openxmlformats.org/package/2006/content-types">
  <Default Extension="mp3" ContentType="audio/mpeg"/>
  <Default Extension="png" ContentType="image/png"/>
  <Default Extension="svg" ContentType="image/svg+xml"/>
  <Default Extension="m4a" ContentType="audio/mp4"/>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C3E8"/>
    <a:srgbClr val="0000FF"/>
    <a:srgbClr val="FF7D11"/>
    <a:srgbClr val="9A5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64706" units="1/cm"/>
          <inkml:channelProperty channel="Y" name="resolution" value="37.63066" units="1/cm"/>
          <inkml:channelProperty channel="T" name="resolution" value="1" units="1/dev"/>
        </inkml:channelProperties>
      </inkml:inkSource>
      <inkml:timestamp xml:id="ts0" timeString="2022-05-11T15:25:31.779"/>
    </inkml:context>
    <inkml:brush xml:id="br0">
      <inkml:brushProperty name="width" value="0.05292" units="cm"/>
      <inkml:brushProperty name="height" value="0.05292" units="cm"/>
      <inkml:brushProperty name="color" value="#92D050"/>
    </inkml:brush>
  </inkml:definitions>
  <inkml:trace contextRef="#ctx0" brushRef="#br0">28529 15129 0</inkml:trace>
  <inkml:trace contextRef="#ctx0" brushRef="#br0" timeOffset="1811">32693 15417 0,'0'-22'3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067D8A-60E5-4B68-9CDD-6813C140F15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8592E-5E2F-43E0-A6DD-32FDFBBD91D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51067D8A-60E5-4B68-9CDD-6813C140F15D}"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20165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067D8A-60E5-4B68-9CDD-6813C140F15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138614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067D8A-60E5-4B68-9CDD-6813C140F15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8592E-5E2F-43E0-A6DD-32FDFBBD91D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46584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067D8A-60E5-4B68-9CDD-6813C140F15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152105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067D8A-60E5-4B68-9CDD-6813C140F15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8592E-5E2F-43E0-A6DD-32FDFBBD91D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0396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067D8A-60E5-4B68-9CDD-6813C140F15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1621448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67D8A-60E5-4B68-9CDD-6813C140F15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1531279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67D8A-60E5-4B68-9CDD-6813C140F15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396619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67D8A-60E5-4B68-9CDD-6813C140F15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390839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067D8A-60E5-4B68-9CDD-6813C140F15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321934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067D8A-60E5-4B68-9CDD-6813C140F15D}"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12126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067D8A-60E5-4B68-9CDD-6813C140F15D}"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190817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067D8A-60E5-4B68-9CDD-6813C140F15D}"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249457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67D8A-60E5-4B68-9CDD-6813C140F15D}"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109735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067D8A-60E5-4B68-9CDD-6813C140F15D}"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387238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067D8A-60E5-4B68-9CDD-6813C140F15D}"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8592E-5E2F-43E0-A6DD-32FDFBBD91D0}" type="slidenum">
              <a:rPr lang="en-US" smtClean="0"/>
              <a:t>‹#›</a:t>
            </a:fld>
            <a:endParaRPr lang="en-US"/>
          </a:p>
        </p:txBody>
      </p:sp>
    </p:spTree>
    <p:extLst>
      <p:ext uri="{BB962C8B-B14F-4D97-AF65-F5344CB8AC3E}">
        <p14:creationId xmlns:p14="http://schemas.microsoft.com/office/powerpoint/2010/main" val="312295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1067D8A-60E5-4B68-9CDD-6813C140F15D}" type="datetimeFigureOut">
              <a:rPr lang="en-US" smtClean="0"/>
              <a:t>6/2/2022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7B8592E-5E2F-43E0-A6DD-32FDFBBD91D0}" type="slidenum">
              <a:rPr lang="en-US" smtClean="0"/>
              <a:t>‹#›</a:t>
            </a:fld>
            <a:endParaRPr lang="en-US"/>
          </a:p>
        </p:txBody>
      </p:sp>
    </p:spTree>
    <p:extLst>
      <p:ext uri="{BB962C8B-B14F-4D97-AF65-F5344CB8AC3E}">
        <p14:creationId xmlns:p14="http://schemas.microsoft.com/office/powerpoint/2010/main" val="76658933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microsoft.com/office/2007/relationships/media" Target="../media/media2.m4a"/><Relationship Id="rId7" Type="http://schemas.openxmlformats.org/officeDocument/2006/relationships/customXml" Target="../ink/ink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bensound.com/" TargetMode="External"/><Relationship Id="rId5" Type="http://schemas.openxmlformats.org/officeDocument/2006/relationships/slideLayout" Target="../slideLayouts/slideLayout7.xml"/><Relationship Id="rId4" Type="http://schemas.openxmlformats.org/officeDocument/2006/relationships/audio" Target="../media/media2.m4a"/><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hyperlink" Target="https://www.bensound.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www.bensoun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D481FB-D370-4766-BEDB-0DF37D05AD95}"/>
              </a:ext>
            </a:extLst>
          </p:cNvPr>
          <p:cNvGraphicFramePr>
            <a:graphicFrameLocks noGrp="1"/>
          </p:cNvGraphicFramePr>
          <p:nvPr>
            <p:extLst>
              <p:ext uri="{D42A27DB-BD31-4B8C-83A1-F6EECF244321}">
                <p14:modId xmlns:p14="http://schemas.microsoft.com/office/powerpoint/2010/main" val="2861197385"/>
              </p:ext>
            </p:extLst>
          </p:nvPr>
        </p:nvGraphicFramePr>
        <p:xfrm>
          <a:off x="1147483" y="540571"/>
          <a:ext cx="9897034" cy="5776857"/>
        </p:xfrm>
        <a:graphic>
          <a:graphicData uri="http://schemas.openxmlformats.org/drawingml/2006/table">
            <a:tbl>
              <a:tblPr>
                <a:tableStyleId>{125E5076-3810-47DD-B79F-674D7AD40C01}</a:tableStyleId>
              </a:tblPr>
              <a:tblGrid>
                <a:gridCol w="9897034">
                  <a:extLst>
                    <a:ext uri="{9D8B030D-6E8A-4147-A177-3AD203B41FA5}">
                      <a16:colId xmlns:a16="http://schemas.microsoft.com/office/drawing/2014/main" val="1176930247"/>
                    </a:ext>
                  </a:extLst>
                </a:gridCol>
              </a:tblGrid>
              <a:tr h="5776857">
                <a:tc>
                  <a:txBody>
                    <a:bodyPr/>
                    <a:lstStyle/>
                    <a:p>
                      <a:pPr marL="0" marR="0" algn="ctr">
                        <a:spcBef>
                          <a:spcPts val="0"/>
                        </a:spcBef>
                        <a:spcAft>
                          <a:spcPts val="0"/>
                        </a:spcAft>
                      </a:pPr>
                      <a:endParaRPr lang="en-US" sz="3600" dirty="0">
                        <a:effectLst/>
                      </a:endParaRPr>
                    </a:p>
                    <a:p>
                      <a:pPr marL="0" marR="0" algn="ctr">
                        <a:spcBef>
                          <a:spcPts val="0"/>
                        </a:spcBef>
                        <a:spcAft>
                          <a:spcPts val="0"/>
                        </a:spcAft>
                      </a:pPr>
                      <a:r>
                        <a:rPr lang="en-US" sz="3600" b="1" dirty="0">
                          <a:solidFill>
                            <a:srgbClr val="FFFF00"/>
                          </a:solidFill>
                          <a:effectLst/>
                        </a:rPr>
                        <a:t>Step 1: </a:t>
                      </a:r>
                      <a:r>
                        <a:rPr lang="en-US" sz="3600" b="1" u="sng" dirty="0">
                          <a:solidFill>
                            <a:srgbClr val="FFFF00"/>
                          </a:solidFill>
                          <a:effectLst/>
                        </a:rPr>
                        <a:t>Have you enrolled in one of our great Full-Time Day Programs?</a:t>
                      </a:r>
                    </a:p>
                    <a:p>
                      <a:pPr marL="0" marR="0" algn="ctr">
                        <a:spcBef>
                          <a:spcPts val="0"/>
                        </a:spcBef>
                        <a:spcAft>
                          <a:spcPts val="0"/>
                        </a:spcAft>
                      </a:pPr>
                      <a:endParaRPr lang="en-US" sz="3200" b="1" dirty="0">
                        <a:solidFill>
                          <a:srgbClr val="FFFF00"/>
                        </a:solidFill>
                        <a:effectLst/>
                      </a:endParaRPr>
                    </a:p>
                    <a:p>
                      <a:pPr marL="0" marR="0" algn="ctr">
                        <a:spcBef>
                          <a:spcPts val="0"/>
                        </a:spcBef>
                        <a:spcAft>
                          <a:spcPts val="0"/>
                        </a:spcAft>
                      </a:pPr>
                      <a:r>
                        <a:rPr lang="en-US" sz="1600" dirty="0">
                          <a:effectLst/>
                        </a:rPr>
                        <a:t> </a:t>
                      </a:r>
                      <a:endParaRPr lang="en-US" sz="1800" dirty="0">
                        <a:effectLst/>
                      </a:endParaRPr>
                    </a:p>
                    <a:p>
                      <a:pPr marL="0" marR="0" algn="ctr">
                        <a:spcBef>
                          <a:spcPts val="0"/>
                        </a:spcBef>
                        <a:spcAft>
                          <a:spcPts val="0"/>
                        </a:spcAft>
                      </a:pPr>
                      <a:r>
                        <a:rPr lang="en-US" sz="3200" dirty="0">
                          <a:effectLst/>
                        </a:rPr>
                        <a:t>Prior to applying for aid it’s important you speak with our Admissions Representative. Your Admissions Rep. will help you discover which program will best suit your career path and provide the tuition cost for the program.</a:t>
                      </a:r>
                    </a:p>
                    <a:p>
                      <a:pPr marL="0" marR="0" algn="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0" marR="0" algn="r">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Sound Provided </a:t>
                      </a: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 </a:t>
                      </a:r>
                      <a:r>
                        <a:rPr lang="en-US" sz="1000" b="1" i="0" u="sng" kern="1200" dirty="0">
                          <a:solidFill>
                            <a:schemeClr val="tx1"/>
                          </a:solidFill>
                          <a:effectLst/>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https://www.bensound.com</a:t>
                      </a: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solidFill>
                      <a:schemeClr val="accent3">
                        <a:lumMod val="40000"/>
                        <a:lumOff val="60000"/>
                        <a:alpha val="34000"/>
                      </a:schemeClr>
                    </a:solidFill>
                  </a:tcPr>
                </a:tc>
                <a:extLst>
                  <a:ext uri="{0D108BD9-81ED-4DB2-BD59-A6C34878D82A}">
                    <a16:rowId xmlns:a16="http://schemas.microsoft.com/office/drawing/2014/main" val="1914962322"/>
                  </a:ext>
                </a:extLst>
              </a:tr>
            </a:tbl>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4D7BE7E9-8B92-4DEF-8C40-50A61ED769E1}"/>
                  </a:ext>
                </a:extLst>
              </p14:cNvPr>
              <p14:cNvContentPartPr/>
              <p14:nvPr/>
            </p14:nvContentPartPr>
            <p14:xfrm>
              <a:off x="10270440" y="5446440"/>
              <a:ext cx="1499400" cy="104040"/>
            </p14:xfrm>
          </p:contentPart>
        </mc:Choice>
        <mc:Fallback xmlns="">
          <p:pic>
            <p:nvPicPr>
              <p:cNvPr id="3" name="Ink 2">
                <a:extLst>
                  <a:ext uri="{FF2B5EF4-FFF2-40B4-BE49-F238E27FC236}">
                    <a16:creationId xmlns:a16="http://schemas.microsoft.com/office/drawing/2014/main" id="{4D7BE7E9-8B92-4DEF-8C40-50A61ED769E1}"/>
                  </a:ext>
                </a:extLst>
              </p:cNvPr>
              <p:cNvPicPr/>
              <p:nvPr/>
            </p:nvPicPr>
            <p:blipFill>
              <a:blip r:embed="rId8"/>
              <a:stretch>
                <a:fillRect/>
              </a:stretch>
            </p:blipFill>
            <p:spPr>
              <a:xfrm>
                <a:off x="10261080" y="5437080"/>
                <a:ext cx="1518120" cy="122760"/>
              </a:xfrm>
              <a:prstGeom prst="rect">
                <a:avLst/>
              </a:prstGeom>
            </p:spPr>
          </p:pic>
        </mc:Fallback>
      </mc:AlternateContent>
      <p:pic>
        <p:nvPicPr>
          <p:cNvPr id="15" name="bensound-memories">
            <a:hlinkClick r:id="" action="ppaction://media"/>
            <a:extLst>
              <a:ext uri="{FF2B5EF4-FFF2-40B4-BE49-F238E27FC236}">
                <a16:creationId xmlns:a16="http://schemas.microsoft.com/office/drawing/2014/main" id="{20F7BD6B-E9E0-4C01-9F9C-A4AB147A42D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17004" y="246257"/>
            <a:ext cx="235591" cy="235591"/>
          </a:xfrm>
          <a:prstGeom prst="rect">
            <a:avLst/>
          </a:prstGeom>
        </p:spPr>
      </p:pic>
      <p:pic>
        <p:nvPicPr>
          <p:cNvPr id="13" name="Audio 12">
            <a:hlinkClick r:id="" action="ppaction://media"/>
            <a:extLst>
              <a:ext uri="{FF2B5EF4-FFF2-40B4-BE49-F238E27FC236}">
                <a16:creationId xmlns:a16="http://schemas.microsoft.com/office/drawing/2014/main" id="{050D1D89-0CF2-41AB-917D-E25230E5C14D}"/>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66247997"/>
      </p:ext>
    </p:extLst>
  </p:cSld>
  <p:clrMapOvr>
    <a:masterClrMapping/>
  </p:clrMapOvr>
  <mc:AlternateContent xmlns:mc="http://schemas.openxmlformats.org/markup-compatibility/2006">
    <mc:Choice xmlns:p14="http://schemas.microsoft.com/office/powerpoint/2010/main" Requires="p14">
      <p:transition spd="slow" p14:dur="2000" advTm="31534"/>
    </mc:Choice>
    <mc:Fallback>
      <p:transition spd="slow" advTm="315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15"/>
                                        </p:tgtEl>
                                      </p:cBhvr>
                                    </p:cmd>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7576" numSld="999" showWhenStopped="0">
                <p:cTn id="15" repeatCount="indefinite" fill="remove" display="0">
                  <p:stCondLst>
                    <p:cond delay="indefinite"/>
                  </p:stCondLst>
                  <p:endCondLst>
                    <p:cond evt="onStopAudio" delay="0">
                      <p:tgtEl>
                        <p:sldTgt/>
                      </p:tgtEl>
                    </p:cond>
                  </p:endCondLst>
                </p:cTn>
                <p:tgtEl>
                  <p:spTgt spid="15"/>
                </p:tgtEl>
              </p:cMediaNode>
            </p:audio>
            <p:audio isNarration="1">
              <p:cMediaNode vol="80000" showWhenStopped="0">
                <p:cTn id="16" fill="hold" display="0">
                  <p:stCondLst>
                    <p:cond delay="indefinite"/>
                  </p:stCondLst>
                  <p:endCondLst>
                    <p:cond evt="onStopAudio" delay="0">
                      <p:tgtEl>
                        <p:sldTgt/>
                      </p:tgtEl>
                    </p:cond>
                  </p:endCondLst>
                </p:cTn>
                <p:tgtEl>
                  <p:spTgt spid="13"/>
                </p:tgtEl>
              </p:cMediaNode>
            </p:audio>
          </p:childTnLst>
        </p:cTn>
      </p:par>
    </p:tnLst>
  </p:timing>
  <p:extLst>
    <p:ext uri="{E180D4A7-C9FB-4DFB-919C-405C955672EB}">
      <p14:showEvtLst xmlns:p14="http://schemas.microsoft.com/office/powerpoint/2010/main">
        <p14:playEvt time="521" objId="1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24C3E8"/>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956F25-8030-4689-8F89-7754DA536F50}"/>
              </a:ext>
            </a:extLst>
          </p:cNvPr>
          <p:cNvSpPr/>
          <p:nvPr/>
        </p:nvSpPr>
        <p:spPr>
          <a:xfrm>
            <a:off x="964602" y="997565"/>
            <a:ext cx="10262795" cy="5539978"/>
          </a:xfrm>
          <a:prstGeom prst="rect">
            <a:avLst/>
          </a:prstGeom>
        </p:spPr>
        <p:txBody>
          <a:bodyPr wrap="square">
            <a:spAutoFit/>
          </a:bodyPr>
          <a:lstStyle/>
          <a:p>
            <a:pPr algn="ctr"/>
            <a:r>
              <a:rPr lang="en-US" sz="4000" b="1" dirty="0">
                <a:solidFill>
                  <a:srgbClr val="FFFF00"/>
                </a:solidFill>
              </a:rPr>
              <a:t>Step 2: Getting started with the FAFSA</a:t>
            </a:r>
          </a:p>
          <a:p>
            <a:endParaRPr lang="en-US" dirty="0"/>
          </a:p>
          <a:p>
            <a:pPr algn="ctr"/>
            <a:r>
              <a:rPr lang="en-US" sz="3600" dirty="0"/>
              <a:t>The FAFSA (Free Application for Federal Student Aid) determines whether or not you qualify for financial aid (both grants and loans). After you are enrolled in one of our Full-Time Day programs, you will receive an email with directions on how to complete the FAFSA and financial aid process.</a:t>
            </a:r>
          </a:p>
          <a:p>
            <a:pPr algn="ctr"/>
            <a:endParaRPr lang="en-US" sz="3600" dirty="0"/>
          </a:p>
          <a:p>
            <a:pPr algn="r"/>
            <a:r>
              <a:rPr lang="en-US" sz="800" dirty="0">
                <a:latin typeface="Calibri" panose="020F0502020204030204" pitchFamily="34" charset="0"/>
                <a:ea typeface="Calibri" panose="020F0502020204030204" pitchFamily="34" charset="0"/>
                <a:cs typeface="Calibri" panose="020F0502020204030204" pitchFamily="34" charset="0"/>
              </a:rPr>
              <a:t>Sound Provided by </a:t>
            </a:r>
            <a:r>
              <a:rPr lang="en-US" sz="800" b="1" u="sng"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https://www.bensound.com</a:t>
            </a:r>
            <a:r>
              <a:rPr lang="en-US" sz="800" dirty="0">
                <a:latin typeface="Calibri" panose="020F0502020204030204" pitchFamily="34" charset="0"/>
                <a:ea typeface="Calibri" panose="020F0502020204030204" pitchFamily="34" charset="0"/>
                <a:cs typeface="Calibri" panose="020F0502020204030204" pitchFamily="34" charset="0"/>
              </a:rPr>
              <a:t> </a:t>
            </a:r>
            <a:endParaRPr lang="en-US" sz="800" dirty="0"/>
          </a:p>
        </p:txBody>
      </p:sp>
      <p:pic>
        <p:nvPicPr>
          <p:cNvPr id="10" name="Audio 9">
            <a:hlinkClick r:id="" action="ppaction://media"/>
            <a:extLst>
              <a:ext uri="{FF2B5EF4-FFF2-40B4-BE49-F238E27FC236}">
                <a16:creationId xmlns:a16="http://schemas.microsoft.com/office/drawing/2014/main" id="{7AAB6BF3-D52A-44C2-91E8-98653F803F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56016125"/>
      </p:ext>
    </p:extLst>
  </p:cSld>
  <p:clrMapOvr>
    <a:masterClrMapping/>
  </p:clrMapOvr>
  <mc:AlternateContent xmlns:mc="http://schemas.openxmlformats.org/markup-compatibility/2006">
    <mc:Choice xmlns:p14="http://schemas.microsoft.com/office/powerpoint/2010/main" Requires="p14">
      <p:transition spd="slow" p14:dur="2000" advTm="15696"/>
    </mc:Choice>
    <mc:Fallback>
      <p:transition spd="slow" advTm="15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0"/>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41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98B-E670-4584-82EF-4F15081F82E6}"/>
              </a:ext>
            </a:extLst>
          </p:cNvPr>
          <p:cNvSpPr/>
          <p:nvPr/>
        </p:nvSpPr>
        <p:spPr>
          <a:xfrm>
            <a:off x="71717" y="689788"/>
            <a:ext cx="12048565" cy="5909310"/>
          </a:xfrm>
          <a:prstGeom prst="rect">
            <a:avLst/>
          </a:prstGeom>
        </p:spPr>
        <p:txBody>
          <a:bodyPr wrap="square">
            <a:spAutoFit/>
          </a:bodyPr>
          <a:lstStyle/>
          <a:p>
            <a:pPr algn="ctr"/>
            <a:endParaRPr lang="en-US" dirty="0"/>
          </a:p>
          <a:p>
            <a:pPr algn="ctr"/>
            <a:r>
              <a:rPr lang="en-US" sz="4400" b="1" dirty="0">
                <a:solidFill>
                  <a:srgbClr val="0000FF"/>
                </a:solidFill>
              </a:rPr>
              <a:t>Step 3: One on One Financial Aid Appointment</a:t>
            </a:r>
          </a:p>
          <a:p>
            <a:pPr algn="ctr"/>
            <a:endParaRPr lang="en-US" sz="4400" dirty="0"/>
          </a:p>
          <a:p>
            <a:pPr algn="ctr"/>
            <a:r>
              <a:rPr lang="en-US" sz="2000" dirty="0"/>
              <a:t> </a:t>
            </a:r>
            <a:r>
              <a:rPr lang="en-US" sz="4000" dirty="0">
                <a:solidFill>
                  <a:srgbClr val="002060"/>
                </a:solidFill>
              </a:rPr>
              <a:t>Enrollment(complete  )</a:t>
            </a:r>
            <a:r>
              <a:rPr lang="en-US" sz="4000" b="1" dirty="0">
                <a:solidFill>
                  <a:srgbClr val="002060"/>
                </a:solidFill>
              </a:rPr>
              <a:t> </a:t>
            </a:r>
            <a:r>
              <a:rPr lang="en-US" sz="4000" dirty="0">
                <a:solidFill>
                  <a:srgbClr val="002060"/>
                </a:solidFill>
              </a:rPr>
              <a:t>FAFSA (complete  )… Now it’s time to meet your advisor! The Financial Aid Officer will schedule you a date and time when you will be able to go over your financial aid eligibility and payment options.</a:t>
            </a:r>
          </a:p>
          <a:p>
            <a:pPr algn="r"/>
            <a:r>
              <a:rPr lang="en-US" sz="800" dirty="0">
                <a:latin typeface="Calibri" panose="020F0502020204030204" pitchFamily="34" charset="0"/>
                <a:ea typeface="Calibri" panose="020F0502020204030204" pitchFamily="34" charset="0"/>
                <a:cs typeface="Calibri" panose="020F0502020204030204" pitchFamily="34" charset="0"/>
              </a:rPr>
              <a:t>Sound Provided by </a:t>
            </a:r>
            <a:r>
              <a:rPr lang="en-US" sz="800" b="1" u="sng"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https://www.bensound.com</a:t>
            </a:r>
            <a:r>
              <a:rPr lang="en-US" sz="800" dirty="0">
                <a:latin typeface="Calibri" panose="020F0502020204030204" pitchFamily="34" charset="0"/>
                <a:ea typeface="Calibri" panose="020F0502020204030204" pitchFamily="34" charset="0"/>
                <a:cs typeface="Calibri" panose="020F0502020204030204" pitchFamily="34" charset="0"/>
              </a:rPr>
              <a:t> </a:t>
            </a:r>
            <a:endParaRPr lang="en-US" sz="800" dirty="0">
              <a:solidFill>
                <a:srgbClr val="002060"/>
              </a:solidFill>
              <a:latin typeface="Calibri" panose="020F0502020204030204" pitchFamily="34" charset="0"/>
              <a:cs typeface="Calibri" panose="020F0502020204030204" pitchFamily="34" charset="0"/>
            </a:endParaRPr>
          </a:p>
          <a:p>
            <a:pPr algn="r"/>
            <a:endParaRPr lang="en-US" sz="2000" dirty="0">
              <a:solidFill>
                <a:srgbClr val="002060"/>
              </a:solidFill>
            </a:endParaRPr>
          </a:p>
        </p:txBody>
      </p:sp>
      <p:pic>
        <p:nvPicPr>
          <p:cNvPr id="3" name="Graphic 38" descr="Checkmark">
            <a:extLst>
              <a:ext uri="{FF2B5EF4-FFF2-40B4-BE49-F238E27FC236}">
                <a16:creationId xmlns:a16="http://schemas.microsoft.com/office/drawing/2014/main" id="{92D324EE-8BAA-4792-8981-5F4F68454570}"/>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303056">
            <a:off x="5752293" y="3037850"/>
            <a:ext cx="321501" cy="528668"/>
          </a:xfrm>
          <a:prstGeom prst="rect">
            <a:avLst/>
          </a:prstGeom>
        </p:spPr>
      </p:pic>
      <p:pic>
        <p:nvPicPr>
          <p:cNvPr id="5" name="Graphic 38" descr="Checkmark">
            <a:extLst>
              <a:ext uri="{FF2B5EF4-FFF2-40B4-BE49-F238E27FC236}">
                <a16:creationId xmlns:a16="http://schemas.microsoft.com/office/drawing/2014/main" id="{84A7E1B1-776A-4C37-B94C-87F829ED694B}"/>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303056">
            <a:off x="10584347" y="3037851"/>
            <a:ext cx="321501" cy="528668"/>
          </a:xfrm>
          <a:prstGeom prst="rect">
            <a:avLst/>
          </a:prstGeom>
        </p:spPr>
      </p:pic>
      <p:pic>
        <p:nvPicPr>
          <p:cNvPr id="16" name="Audio 15">
            <a:hlinkClick r:id="" action="ppaction://media"/>
            <a:extLst>
              <a:ext uri="{FF2B5EF4-FFF2-40B4-BE49-F238E27FC236}">
                <a16:creationId xmlns:a16="http://schemas.microsoft.com/office/drawing/2014/main" id="{B2CC0F6A-94A3-4043-A29F-75DA507641B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97092243"/>
      </p:ext>
    </p:extLst>
  </p:cSld>
  <p:clrMapOvr>
    <a:masterClrMapping/>
  </p:clrMapOvr>
  <mc:AlternateContent xmlns:mc="http://schemas.openxmlformats.org/markup-compatibility/2006">
    <mc:Choice xmlns:p14="http://schemas.microsoft.com/office/powerpoint/2010/main" Requires="p14">
      <p:transition spd="slow" p14:dur="2000" advTm="21974"/>
    </mc:Choice>
    <mc:Fallback>
      <p:transition spd="slow" advTm="21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249"/>
                                          </p:stCondLst>
                                        </p:cTn>
                                        <p:tgtEl>
                                          <p:spTgt spid="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249"/>
                                          </p:stCondLst>
                                        </p:cTn>
                                        <p:tgtEl>
                                          <p:spTgt spid="3"/>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500"/>
                                  </p:stCondLst>
                                  <p:childTnLst>
                                    <p:set>
                                      <p:cBhvr>
                                        <p:cTn id="15" dur="1" fill="hold">
                                          <p:stCondLst>
                                            <p:cond delay="24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16"/>
                </p:tgtEl>
              </p:cMediaNode>
            </p:audio>
          </p:childTnLst>
        </p:cTn>
      </p:par>
    </p:tnLst>
    <p:bldLst>
      <p:bldP spid="2"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281</TotalTime>
  <Words>202</Words>
  <Application>Microsoft Office PowerPoint</Application>
  <PresentationFormat>Widescreen</PresentationFormat>
  <Paragraphs>20</Paragraphs>
  <Slides>3</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Century Gothic</vt:lpstr>
      <vt:lpstr>Times New Roman</vt:lpstr>
      <vt:lpstr>Wingdings 3</vt:lpstr>
      <vt:lpstr>Slice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Grice_Shakeena</dc:creator>
  <cp:lastModifiedBy>Grice_Shakeena</cp:lastModifiedBy>
  <cp:revision>18</cp:revision>
  <cp:lastPrinted>2022-05-11T15:30:30Z</cp:lastPrinted>
  <dcterms:created xsi:type="dcterms:W3CDTF">2022-04-12T18:05:10Z</dcterms:created>
  <dcterms:modified xsi:type="dcterms:W3CDTF">2022-06-02T16:23:25Z</dcterms:modified>
</cp:coreProperties>
</file>